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5" r:id="rId6"/>
    <p:sldId id="260" r:id="rId7"/>
    <p:sldId id="261" r:id="rId8"/>
    <p:sldId id="262" r:id="rId9"/>
    <p:sldId id="263" r:id="rId10"/>
    <p:sldId id="264"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23T12:38:52.202"/>
    </inkml:context>
    <inkml:brush xml:id="br0">
      <inkml:brushProperty name="width" value="0.11429" units="cm"/>
      <inkml:brushProperty name="height" value="0.11429" units="cm"/>
    </inkml:brush>
  </inkml:definitions>
  <inkml:trace contextRef="#ctx0" brushRef="#br0">0 60 19468,'0'-13'2264,"0"0"-2076,0-3 1,0 8 0,0-1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83B44-753F-0540-A83F-B644AF4F254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FEEBBE8-1642-DC4F-948A-66EC115B57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07B18C7-FC4E-2042-87BC-F93640D1675F}"/>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2709B498-C5BD-A843-875D-E6C81F0C807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47313AC-30F8-364A-B406-4CFD08DF59E7}"/>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561039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12673-4F2F-EC49-8454-2A2E05F2C13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C8D465F-4C9E-3646-A436-15753403D50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DDEF739-D5E0-6B49-8704-05231BBCDE9F}"/>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B70138C6-4ABA-4640-8263-AACF651F58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343CB49-1B91-A043-8A60-2C81EFED017C}"/>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405048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0CF36-610B-C04A-B4A8-1BACE9E4104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922BA6F-138D-3243-8C0C-10A6B9062D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32C54F9-EC57-9B49-8494-E1B7DAC7A38B}"/>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A2A915EC-7CCF-404F-AD61-8F1DDF68872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65E91E-8D18-3E45-B7B0-A975C3F7FD34}"/>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56725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A612D-8F94-2C40-9B5C-2B6AC1BD6FD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CB499F4-03AD-B84A-87F2-108FEF71B96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38CAFAA-0CC5-0C4A-BE3A-9D3445CC490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6683D9A-8815-5D43-B0B8-2852EF2855BD}"/>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6" name="Fußzeilenplatzhalter 5">
            <a:extLst>
              <a:ext uri="{FF2B5EF4-FFF2-40B4-BE49-F238E27FC236}">
                <a16:creationId xmlns:a16="http://schemas.microsoft.com/office/drawing/2014/main" id="{FA4F3C67-32EE-2348-94D3-7845620DF45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6F125ED-783A-5A4B-965E-2157C4601AEA}"/>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944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473D9-6B50-1941-9571-5223D8D10CC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C5D7688-0569-6249-883B-16CFD6B602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58EB1D0-B6AE-954A-84CE-9A0AB1DBC8F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E73C40C-04D5-8440-91D1-C6E39A618C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F6F9259-213C-014D-8ED7-58C010E64C8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3833ACC-ABDB-1546-BF62-8EB9F8E9060F}"/>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8" name="Fußzeilenplatzhalter 7">
            <a:extLst>
              <a:ext uri="{FF2B5EF4-FFF2-40B4-BE49-F238E27FC236}">
                <a16:creationId xmlns:a16="http://schemas.microsoft.com/office/drawing/2014/main" id="{4320F592-2E66-0043-8BBC-AE8DF1F35C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3685D6D-85B2-E148-825C-B0D9FC6AD685}"/>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678264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249A6D-C075-144B-96D1-980727ABE90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A70CC23-4DB2-6147-92A6-F35237EA58B5}"/>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4" name="Fußzeilenplatzhalter 3">
            <a:extLst>
              <a:ext uri="{FF2B5EF4-FFF2-40B4-BE49-F238E27FC236}">
                <a16:creationId xmlns:a16="http://schemas.microsoft.com/office/drawing/2014/main" id="{40E1152F-5688-9148-90D0-53CE5D6FEE0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998A31DB-CFBB-2D4B-8349-3BA1A50029FF}"/>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3286609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44FD304-FF0F-5C43-BA29-60472DF9B562}"/>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3" name="Fußzeilenplatzhalter 2">
            <a:extLst>
              <a:ext uri="{FF2B5EF4-FFF2-40B4-BE49-F238E27FC236}">
                <a16:creationId xmlns:a16="http://schemas.microsoft.com/office/drawing/2014/main" id="{CCDA09E1-178B-AE4C-81A7-B965B68C271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FFC0812-3E53-534A-83BD-83240CC77CFB}"/>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170226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524C5E-CE09-B247-8B23-2D065D7E0BE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951C111-6197-D446-8F48-036C6D1A83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64B246B-F55A-FF46-8A97-72932F37A6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60A07D1-7851-4A43-9271-DF7BF0B3C338}"/>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6" name="Fußzeilenplatzhalter 5">
            <a:extLst>
              <a:ext uri="{FF2B5EF4-FFF2-40B4-BE49-F238E27FC236}">
                <a16:creationId xmlns:a16="http://schemas.microsoft.com/office/drawing/2014/main" id="{C5450297-4C8D-F34F-825C-2D45CA880C9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EFA17A0-0361-0F44-8FB7-0E7BE0A6942F}"/>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91146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2E18FB-367F-0846-A9D1-1B4C2B13EAC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9AC4BA1-AE96-F741-9710-A028DA8920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F61BA5B-2C54-A949-99AA-951C476A8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12CFEB-AC9E-A240-BEA5-95BD3D87373B}"/>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6" name="Fußzeilenplatzhalter 5">
            <a:extLst>
              <a:ext uri="{FF2B5EF4-FFF2-40B4-BE49-F238E27FC236}">
                <a16:creationId xmlns:a16="http://schemas.microsoft.com/office/drawing/2014/main" id="{B3540FD6-75EA-2443-9506-C0B0223A652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6D03731-8D28-F142-833A-2EBCD032AE7A}"/>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1214146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D72581-AE91-7041-B256-4A717121BC8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91EC3E3-AFA2-A34E-BCAD-E6100ADCC8D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85910D1-F02A-C44F-8CCD-AFBECA1B42A0}"/>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A6B26331-DF89-BE43-8A6A-7244538F9D7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A9B9A7C-4A7B-364A-ADA3-E417FAEBC4A8}"/>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291346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E9B72A0-063A-E649-A701-693FF338CC2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74C5FA7-9D82-BB4D-9167-D0A31810A3C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0F04BF9-479A-4C4D-8111-8DA39242A88E}"/>
              </a:ext>
            </a:extLst>
          </p:cNvPr>
          <p:cNvSpPr>
            <a:spLocks noGrp="1"/>
          </p:cNvSpPr>
          <p:nvPr>
            <p:ph type="dt" sz="half" idx="10"/>
          </p:nvPr>
        </p:nvSpPr>
        <p:spPr/>
        <p:txBody>
          <a:body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1DF7D81F-8DB6-9541-8126-E31A0CC7C4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A74F8F2-0B7E-BA48-BAA3-9ACBC70E9D03}"/>
              </a:ext>
            </a:extLst>
          </p:cNvPr>
          <p:cNvSpPr>
            <a:spLocks noGrp="1"/>
          </p:cNvSpPr>
          <p:nvPr>
            <p:ph type="sldNum" sz="quarter" idx="12"/>
          </p:nvPr>
        </p:nvSpPr>
        <p:spPr/>
        <p:txBody>
          <a:bodyPr/>
          <a:lstStyle/>
          <a:p>
            <a:fld id="{20F23D42-FBDC-FF4B-90E6-B6FD4BA54B5F}" type="slidenum">
              <a:rPr lang="de-DE" smtClean="0"/>
              <a:t>‹Nr.›</a:t>
            </a:fld>
            <a:endParaRPr lang="de-DE"/>
          </a:p>
        </p:txBody>
      </p:sp>
    </p:spTree>
    <p:extLst>
      <p:ext uri="{BB962C8B-B14F-4D97-AF65-F5344CB8AC3E}">
        <p14:creationId xmlns:p14="http://schemas.microsoft.com/office/powerpoint/2010/main" val="1695124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B6545C4-BA43-B740-B6B0-61A5661D93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DF2B889-444D-8E48-BA5D-AF81B82475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7951EF2-9EC9-6E4E-BC09-6EAE792EC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09A18B-015F-FC44-9477-71ACF4D320D0}" type="datetimeFigureOut">
              <a:rPr lang="de-DE" smtClean="0"/>
              <a:t>26.04.22</a:t>
            </a:fld>
            <a:endParaRPr lang="de-DE"/>
          </a:p>
        </p:txBody>
      </p:sp>
      <p:sp>
        <p:nvSpPr>
          <p:cNvPr id="5" name="Fußzeilenplatzhalter 4">
            <a:extLst>
              <a:ext uri="{FF2B5EF4-FFF2-40B4-BE49-F238E27FC236}">
                <a16:creationId xmlns:a16="http://schemas.microsoft.com/office/drawing/2014/main" id="{68456402-AB86-3B4D-AAD2-552F2A9793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6441BA0-B955-7346-83B4-075B2D5DED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23D42-FBDC-FF4B-90E6-B6FD4BA54B5F}" type="slidenum">
              <a:rPr lang="de-DE" smtClean="0"/>
              <a:t>‹Nr.›</a:t>
            </a:fld>
            <a:endParaRPr lang="de-DE"/>
          </a:p>
        </p:txBody>
      </p:sp>
    </p:spTree>
    <p:extLst>
      <p:ext uri="{BB962C8B-B14F-4D97-AF65-F5344CB8AC3E}">
        <p14:creationId xmlns:p14="http://schemas.microsoft.com/office/powerpoint/2010/main" val="1806638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98A47E-7D08-A44B-8BA3-200723EB0A51}"/>
              </a:ext>
            </a:extLst>
          </p:cNvPr>
          <p:cNvSpPr>
            <a:spLocks noGrp="1"/>
          </p:cNvSpPr>
          <p:nvPr>
            <p:ph type="ctrTitle"/>
          </p:nvPr>
        </p:nvSpPr>
        <p:spPr>
          <a:xfrm>
            <a:off x="609601" y="4385066"/>
            <a:ext cx="10923638" cy="1317643"/>
          </a:xfrm>
        </p:spPr>
        <p:txBody>
          <a:bodyPr>
            <a:normAutofit/>
          </a:bodyPr>
          <a:lstStyle/>
          <a:p>
            <a:pPr algn="l"/>
            <a:r>
              <a:rPr lang="de-DE" sz="4200">
                <a:latin typeface="Algerian" pitchFamily="82" charset="77"/>
              </a:rPr>
              <a:t>Warum heißt unsere Schule Geschwister-Scholl ?</a:t>
            </a:r>
          </a:p>
        </p:txBody>
      </p:sp>
      <p:sp>
        <p:nvSpPr>
          <p:cNvPr id="3" name="Untertitel 2">
            <a:extLst>
              <a:ext uri="{FF2B5EF4-FFF2-40B4-BE49-F238E27FC236}">
                <a16:creationId xmlns:a16="http://schemas.microsoft.com/office/drawing/2014/main" id="{E2A22E19-31E0-4D4A-8C3D-76197582BDBC}"/>
              </a:ext>
            </a:extLst>
          </p:cNvPr>
          <p:cNvSpPr>
            <a:spLocks noGrp="1"/>
          </p:cNvSpPr>
          <p:nvPr>
            <p:ph type="subTitle" idx="1"/>
          </p:nvPr>
        </p:nvSpPr>
        <p:spPr>
          <a:xfrm>
            <a:off x="609600" y="5702709"/>
            <a:ext cx="10923638" cy="521109"/>
          </a:xfrm>
        </p:spPr>
        <p:txBody>
          <a:bodyPr>
            <a:normAutofit/>
          </a:bodyPr>
          <a:lstStyle/>
          <a:p>
            <a:pPr algn="l"/>
            <a:r>
              <a:rPr lang="de-DE" dirty="0">
                <a:latin typeface="Arabic Typesetting" panose="03020402040406030203" pitchFamily="66" charset="-78"/>
                <a:cs typeface="Arabic Typesetting" panose="03020402040406030203" pitchFamily="66" charset="-78"/>
              </a:rPr>
              <a:t>Die Geschichte von Hans &amp; Sophie Scholl</a:t>
            </a:r>
          </a:p>
        </p:txBody>
      </p:sp>
      <p:pic>
        <p:nvPicPr>
          <p:cNvPr id="5" name="Grafik 5">
            <a:extLst>
              <a:ext uri="{FF2B5EF4-FFF2-40B4-BE49-F238E27FC236}">
                <a16:creationId xmlns:a16="http://schemas.microsoft.com/office/drawing/2014/main" id="{66451A11-52A4-2A48-8D06-25D2726DCF57}"/>
              </a:ext>
            </a:extLst>
          </p:cNvPr>
          <p:cNvPicPr>
            <a:picLocks noChangeAspect="1"/>
          </p:cNvPicPr>
          <p:nvPr/>
        </p:nvPicPr>
        <p:blipFill rotWithShape="1">
          <a:blip r:embed="rId2">
            <a:extLst>
              <a:ext uri="{28A0092B-C50C-407E-A947-70E740481C1C}">
                <a14:useLocalDpi xmlns:a14="http://schemas.microsoft.com/office/drawing/2010/main" val="0"/>
              </a:ext>
            </a:extLst>
          </a:blip>
          <a:srcRect l="4607" r="1" b="1"/>
          <a:stretch/>
        </p:blipFill>
        <p:spPr>
          <a:xfrm>
            <a:off x="25" y="12"/>
            <a:ext cx="6095974" cy="4252522"/>
          </a:xfrm>
          <a:prstGeom prst="rect">
            <a:avLst/>
          </a:prstGeom>
        </p:spPr>
      </p:pic>
      <p:pic>
        <p:nvPicPr>
          <p:cNvPr id="4" name="Grafik 4">
            <a:extLst>
              <a:ext uri="{FF2B5EF4-FFF2-40B4-BE49-F238E27FC236}">
                <a16:creationId xmlns:a16="http://schemas.microsoft.com/office/drawing/2014/main" id="{55397C26-90AC-AC42-ABFA-F0491A500008}"/>
              </a:ext>
            </a:extLst>
          </p:cNvPr>
          <p:cNvPicPr>
            <a:picLocks noChangeAspect="1"/>
          </p:cNvPicPr>
          <p:nvPr/>
        </p:nvPicPr>
        <p:blipFill rotWithShape="1">
          <a:blip r:embed="rId3">
            <a:extLst>
              <a:ext uri="{28A0092B-C50C-407E-A947-70E740481C1C}">
                <a14:useLocalDpi xmlns:a14="http://schemas.microsoft.com/office/drawing/2010/main" val="0"/>
              </a:ext>
            </a:extLst>
          </a:blip>
          <a:srcRect l="13672" r="5706" b="-1"/>
          <a:stretch/>
        </p:blipFill>
        <p:spPr>
          <a:xfrm>
            <a:off x="6095999" y="-681"/>
            <a:ext cx="6096001" cy="4253215"/>
          </a:xfrm>
          <a:prstGeom prst="rect">
            <a:avLst/>
          </a:prstGeom>
        </p:spPr>
      </p:pic>
      <p:cxnSp>
        <p:nvCxnSpPr>
          <p:cNvPr id="105" name="Straight Connector 104">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90343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AADA338-AC55-FB45-8F1E-C70C4A01336F}"/>
              </a:ext>
            </a:extLst>
          </p:cNvPr>
          <p:cNvSpPr>
            <a:spLocks noGrp="1"/>
          </p:cNvSpPr>
          <p:nvPr>
            <p:ph type="title"/>
          </p:nvPr>
        </p:nvSpPr>
        <p:spPr>
          <a:xfrm>
            <a:off x="804672" y="640080"/>
            <a:ext cx="3282696" cy="5257800"/>
          </a:xfrm>
        </p:spPr>
        <p:txBody>
          <a:bodyPr>
            <a:normAutofit/>
          </a:bodyPr>
          <a:lstStyle/>
          <a:p>
            <a:r>
              <a:rPr lang="de-DE" sz="2400">
                <a:solidFill>
                  <a:schemeClr val="bg1"/>
                </a:solidFill>
                <a:latin typeface="Algerian" pitchFamily="82" charset="77"/>
              </a:rPr>
              <a:t>Inhaltsverzeichnis </a:t>
            </a:r>
          </a:p>
        </p:txBody>
      </p:sp>
      <p:sp>
        <p:nvSpPr>
          <p:cNvPr id="3" name="Inhaltsplatzhalter 2">
            <a:extLst>
              <a:ext uri="{FF2B5EF4-FFF2-40B4-BE49-F238E27FC236}">
                <a16:creationId xmlns:a16="http://schemas.microsoft.com/office/drawing/2014/main" id="{454E690D-CB97-3142-AB82-E553E450D254}"/>
              </a:ext>
            </a:extLst>
          </p:cNvPr>
          <p:cNvSpPr>
            <a:spLocks noGrp="1"/>
          </p:cNvSpPr>
          <p:nvPr>
            <p:ph idx="1"/>
          </p:nvPr>
        </p:nvSpPr>
        <p:spPr>
          <a:xfrm>
            <a:off x="5358384" y="640081"/>
            <a:ext cx="6024654" cy="5257800"/>
          </a:xfrm>
        </p:spPr>
        <p:txBody>
          <a:bodyPr anchor="ctr">
            <a:normAutofit/>
          </a:bodyPr>
          <a:lstStyle/>
          <a:p>
            <a:r>
              <a:rPr lang="de-DE" sz="2400" dirty="0">
                <a:latin typeface="Algerian" pitchFamily="82" charset="77"/>
              </a:rPr>
              <a:t>Wie fing es an?</a:t>
            </a:r>
          </a:p>
          <a:p>
            <a:r>
              <a:rPr lang="de-DE" sz="2400" dirty="0">
                <a:latin typeface="Algerian" pitchFamily="82" charset="77"/>
              </a:rPr>
              <a:t>Was passierte nach der Wahl?</a:t>
            </a:r>
          </a:p>
          <a:p>
            <a:r>
              <a:rPr lang="de-DE" sz="2400" dirty="0">
                <a:latin typeface="Algerian" pitchFamily="82" charset="77"/>
              </a:rPr>
              <a:t>Das Hitler Symbol&amp; Der Hitler Gruß</a:t>
            </a:r>
          </a:p>
          <a:p>
            <a:r>
              <a:rPr lang="de-DE" sz="2400" dirty="0">
                <a:latin typeface="Algerian" pitchFamily="82" charset="77"/>
              </a:rPr>
              <a:t>Die Geschwister Hans und Sophie Scholl</a:t>
            </a:r>
          </a:p>
          <a:p>
            <a:r>
              <a:rPr lang="de-DE" sz="2400" dirty="0">
                <a:latin typeface="Algerian" pitchFamily="82" charset="77"/>
              </a:rPr>
              <a:t>Weiße Rose</a:t>
            </a:r>
          </a:p>
          <a:p>
            <a:r>
              <a:rPr lang="de-DE" sz="2400" dirty="0">
                <a:latin typeface="Algerian" pitchFamily="82" charset="77"/>
              </a:rPr>
              <a:t>Was passierte nachdem sie erwischt wurden?</a:t>
            </a:r>
          </a:p>
          <a:p>
            <a:r>
              <a:rPr lang="de-DE" sz="2400" dirty="0">
                <a:latin typeface="Algerian" pitchFamily="82" charset="77"/>
              </a:rPr>
              <a:t>Doch warum heißt die Schule jetzt Geschwister-Scholl?</a:t>
            </a:r>
          </a:p>
          <a:p>
            <a:endParaRPr lang="de-DE" sz="2400" dirty="0">
              <a:latin typeface="Algerian" pitchFamily="82" charset="77"/>
            </a:endParaRPr>
          </a:p>
        </p:txBody>
      </p:sp>
    </p:spTree>
    <p:extLst>
      <p:ext uri="{BB962C8B-B14F-4D97-AF65-F5344CB8AC3E}">
        <p14:creationId xmlns:p14="http://schemas.microsoft.com/office/powerpoint/2010/main" val="1300013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9">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0505A68-7289-5D49-9288-AA7893035FE3}"/>
              </a:ext>
            </a:extLst>
          </p:cNvPr>
          <p:cNvSpPr>
            <a:spLocks noGrp="1"/>
          </p:cNvSpPr>
          <p:nvPr>
            <p:ph type="title"/>
          </p:nvPr>
        </p:nvSpPr>
        <p:spPr>
          <a:xfrm>
            <a:off x="594360" y="640263"/>
            <a:ext cx="3822192" cy="1344975"/>
          </a:xfrm>
        </p:spPr>
        <p:txBody>
          <a:bodyPr>
            <a:normAutofit/>
          </a:bodyPr>
          <a:lstStyle/>
          <a:p>
            <a:r>
              <a:rPr lang="de-DE" sz="3600">
                <a:solidFill>
                  <a:schemeClr val="bg1"/>
                </a:solidFill>
                <a:latin typeface="Algerian" pitchFamily="82" charset="77"/>
              </a:rPr>
              <a:t>Wie fing es an?</a:t>
            </a:r>
          </a:p>
        </p:txBody>
      </p:sp>
      <p:cxnSp>
        <p:nvCxnSpPr>
          <p:cNvPr id="32" name="Straight Connector 31">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DC1E20D-2930-2C4A-ACB1-3ED93D1704A7}"/>
              </a:ext>
            </a:extLst>
          </p:cNvPr>
          <p:cNvSpPr>
            <a:spLocks noGrp="1"/>
          </p:cNvSpPr>
          <p:nvPr>
            <p:ph idx="1"/>
          </p:nvPr>
        </p:nvSpPr>
        <p:spPr>
          <a:xfrm>
            <a:off x="593610" y="2121763"/>
            <a:ext cx="3822192" cy="3773010"/>
          </a:xfrm>
        </p:spPr>
        <p:txBody>
          <a:bodyPr>
            <a:normAutofit/>
          </a:bodyPr>
          <a:lstStyle/>
          <a:p>
            <a:r>
              <a:rPr lang="de-DE" sz="1700" dirty="0">
                <a:solidFill>
                  <a:schemeClr val="bg1"/>
                </a:solidFill>
              </a:rPr>
              <a:t>Früher vor 89 Jahren mussten die Menschen in Deutschland den Reichskanzler wählen</a:t>
            </a:r>
          </a:p>
          <a:p>
            <a:r>
              <a:rPr lang="de-DE" sz="1700" dirty="0">
                <a:solidFill>
                  <a:schemeClr val="bg1"/>
                </a:solidFill>
              </a:rPr>
              <a:t>Adolf Hitler wollte unbedingt mit seiner Partei (NSDAP) gewählt werden</a:t>
            </a:r>
          </a:p>
          <a:p>
            <a:r>
              <a:rPr lang="de-DE" sz="1700" dirty="0">
                <a:solidFill>
                  <a:schemeClr val="bg1"/>
                </a:solidFill>
              </a:rPr>
              <a:t>Fast die Hälfte von Deutschland hat ihn dann gewählt</a:t>
            </a:r>
          </a:p>
        </p:txBody>
      </p:sp>
      <p:pic>
        <p:nvPicPr>
          <p:cNvPr id="4" name="Grafik 4">
            <a:extLst>
              <a:ext uri="{FF2B5EF4-FFF2-40B4-BE49-F238E27FC236}">
                <a16:creationId xmlns:a16="http://schemas.microsoft.com/office/drawing/2014/main" id="{727C0A96-88C1-844B-8086-1419281E084D}"/>
              </a:ext>
            </a:extLst>
          </p:cNvPr>
          <p:cNvPicPr>
            <a:picLocks noChangeAspect="1"/>
          </p:cNvPicPr>
          <p:nvPr/>
        </p:nvPicPr>
        <p:blipFill rotWithShape="1">
          <a:blip r:embed="rId2">
            <a:extLst>
              <a:ext uri="{28A0092B-C50C-407E-A947-70E740481C1C}">
                <a14:useLocalDpi xmlns:a14="http://schemas.microsoft.com/office/drawing/2010/main" val="0"/>
              </a:ext>
            </a:extLst>
          </a:blip>
          <a:srcRect t="9922" r="2184" b="31271"/>
          <a:stretch/>
        </p:blipFill>
        <p:spPr>
          <a:xfrm>
            <a:off x="5110716" y="742125"/>
            <a:ext cx="6596652" cy="5218301"/>
          </a:xfrm>
          <a:prstGeom prst="rect">
            <a:avLst/>
          </a:prstGeom>
        </p:spPr>
      </p:pic>
    </p:spTree>
    <p:extLst>
      <p:ext uri="{BB962C8B-B14F-4D97-AF65-F5344CB8AC3E}">
        <p14:creationId xmlns:p14="http://schemas.microsoft.com/office/powerpoint/2010/main" val="330176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A1D4B2-EB88-5444-A025-C2CC791C1913}"/>
              </a:ext>
            </a:extLst>
          </p:cNvPr>
          <p:cNvSpPr>
            <a:spLocks noGrp="1"/>
          </p:cNvSpPr>
          <p:nvPr>
            <p:ph type="title"/>
          </p:nvPr>
        </p:nvSpPr>
        <p:spPr>
          <a:xfrm>
            <a:off x="4965430" y="629268"/>
            <a:ext cx="6586491" cy="1286160"/>
          </a:xfrm>
        </p:spPr>
        <p:txBody>
          <a:bodyPr anchor="b">
            <a:normAutofit/>
          </a:bodyPr>
          <a:lstStyle/>
          <a:p>
            <a:r>
              <a:rPr lang="de-DE" sz="4100">
                <a:latin typeface="Algerian" pitchFamily="82" charset="77"/>
              </a:rPr>
              <a:t>Was passierte nach der Wahl?</a:t>
            </a:r>
          </a:p>
        </p:txBody>
      </p:sp>
      <p:sp>
        <p:nvSpPr>
          <p:cNvPr id="3" name="Inhaltsplatzhalter 2">
            <a:extLst>
              <a:ext uri="{FF2B5EF4-FFF2-40B4-BE49-F238E27FC236}">
                <a16:creationId xmlns:a16="http://schemas.microsoft.com/office/drawing/2014/main" id="{0F88BAB9-0A8E-6E43-9571-4E2D5D4F7FAC}"/>
              </a:ext>
            </a:extLst>
          </p:cNvPr>
          <p:cNvSpPr>
            <a:spLocks noGrp="1"/>
          </p:cNvSpPr>
          <p:nvPr>
            <p:ph idx="1"/>
          </p:nvPr>
        </p:nvSpPr>
        <p:spPr>
          <a:xfrm>
            <a:off x="5080934" y="2314807"/>
            <a:ext cx="6586489" cy="3785419"/>
          </a:xfrm>
        </p:spPr>
        <p:txBody>
          <a:bodyPr>
            <a:normAutofit/>
          </a:bodyPr>
          <a:lstStyle/>
          <a:p>
            <a:r>
              <a:rPr lang="de-DE" sz="2000" dirty="0"/>
              <a:t>Hitler entschied sich allen, die Juden sind, ihre Jobs, Wohnung usw. wegzunehmen</a:t>
            </a:r>
          </a:p>
          <a:p>
            <a:r>
              <a:rPr lang="de-DE" sz="2000" dirty="0"/>
              <a:t>Die Deutschen, die  keine Juden sind, bekommen Vorteile</a:t>
            </a:r>
          </a:p>
          <a:p>
            <a:r>
              <a:rPr lang="de-DE" sz="2000" dirty="0"/>
              <a:t>Er machte das, weil er behauptete, dass die, die keine Juden sind, was Besseres wären</a:t>
            </a:r>
          </a:p>
          <a:p>
            <a:r>
              <a:rPr lang="de-DE" sz="2000" dirty="0"/>
              <a:t>Wenn jemand einem Juden half, kriegte die Person eine Strafe</a:t>
            </a:r>
          </a:p>
          <a:p>
            <a:endParaRPr lang="de-DE" sz="2000" dirty="0"/>
          </a:p>
          <a:p>
            <a:endParaRPr lang="de-DE" sz="2000" dirty="0"/>
          </a:p>
        </p:txBody>
      </p:sp>
      <p:pic>
        <p:nvPicPr>
          <p:cNvPr id="4" name="Grafik 4">
            <a:extLst>
              <a:ext uri="{FF2B5EF4-FFF2-40B4-BE49-F238E27FC236}">
                <a16:creationId xmlns:a16="http://schemas.microsoft.com/office/drawing/2014/main" id="{4F74CB5F-0EE8-7845-A941-390771D942EF}"/>
              </a:ext>
            </a:extLst>
          </p:cNvPr>
          <p:cNvPicPr>
            <a:picLocks noChangeAspect="1"/>
          </p:cNvPicPr>
          <p:nvPr/>
        </p:nvPicPr>
        <p:blipFill rotWithShape="1">
          <a:blip r:embed="rId2">
            <a:extLst>
              <a:ext uri="{28A0092B-C50C-407E-A947-70E740481C1C}">
                <a14:useLocalDpi xmlns:a14="http://schemas.microsoft.com/office/drawing/2010/main" val="0"/>
              </a:ext>
            </a:extLst>
          </a:blip>
          <a:srcRect l="13618"/>
          <a:stretch/>
        </p:blipFill>
        <p:spPr>
          <a:xfrm>
            <a:off x="20" y="10"/>
            <a:ext cx="4635571" cy="6857990"/>
          </a:xfrm>
          <a:prstGeom prst="rect">
            <a:avLst/>
          </a:prstGeom>
          <a:effectLst/>
        </p:spPr>
      </p:pic>
      <p:cxnSp>
        <p:nvCxnSpPr>
          <p:cNvPr id="13"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4264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2">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5">
            <a:extLst>
              <a:ext uri="{FF2B5EF4-FFF2-40B4-BE49-F238E27FC236}">
                <a16:creationId xmlns:a16="http://schemas.microsoft.com/office/drawing/2014/main" id="{B3D296C4-422C-4C4E-95FC-4A0949467E55}"/>
              </a:ext>
            </a:extLst>
          </p:cNvPr>
          <p:cNvPicPr>
            <a:picLocks noChangeAspect="1"/>
          </p:cNvPicPr>
          <p:nvPr/>
        </p:nvPicPr>
        <p:blipFill rotWithShape="1">
          <a:blip r:embed="rId2">
            <a:extLst>
              <a:ext uri="{28A0092B-C50C-407E-A947-70E740481C1C}">
                <a14:useLocalDpi xmlns:a14="http://schemas.microsoft.com/office/drawing/2010/main" val="0"/>
              </a:ext>
            </a:extLst>
          </a:blip>
          <a:srcRect r="17659"/>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Grafik 7">
            <a:extLst>
              <a:ext uri="{FF2B5EF4-FFF2-40B4-BE49-F238E27FC236}">
                <a16:creationId xmlns:a16="http://schemas.microsoft.com/office/drawing/2014/main" id="{2B10B04D-485E-7244-92CD-BD1DCC87303A}"/>
              </a:ext>
            </a:extLst>
          </p:cNvPr>
          <p:cNvPicPr>
            <a:picLocks noChangeAspect="1"/>
          </p:cNvPicPr>
          <p:nvPr/>
        </p:nvPicPr>
        <p:blipFill rotWithShape="1">
          <a:blip r:embed="rId3">
            <a:extLst>
              <a:ext uri="{28A0092B-C50C-407E-A947-70E740481C1C}">
                <a14:useLocalDpi xmlns:a14="http://schemas.microsoft.com/office/drawing/2010/main" val="0"/>
              </a:ext>
            </a:extLst>
          </a:blip>
          <a:srcRect r="15150" b="-1"/>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8" name="Grafik 8">
            <a:extLst>
              <a:ext uri="{FF2B5EF4-FFF2-40B4-BE49-F238E27FC236}">
                <a16:creationId xmlns:a16="http://schemas.microsoft.com/office/drawing/2014/main" id="{869266B9-AFF3-3741-ABA8-EC8493F4234F}"/>
              </a:ext>
            </a:extLst>
          </p:cNvPr>
          <p:cNvPicPr>
            <a:picLocks noChangeAspect="1"/>
          </p:cNvPicPr>
          <p:nvPr/>
        </p:nvPicPr>
        <p:blipFill rotWithShape="1">
          <a:blip r:embed="rId4">
            <a:extLst>
              <a:ext uri="{28A0092B-C50C-407E-A947-70E740481C1C}">
                <a14:useLocalDpi xmlns:a14="http://schemas.microsoft.com/office/drawing/2010/main" val="0"/>
              </a:ext>
            </a:extLst>
          </a:blip>
          <a:srcRect t="6945" r="2" b="976"/>
          <a:stretch/>
        </p:blipFill>
        <p:spPr>
          <a:xfrm>
            <a:off x="3196441" y="3428995"/>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36" name="Freeform: Shape 14">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Freeform: Shape 16">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377C34E-B7CA-524D-A1F2-87DE1C47C26A}"/>
              </a:ext>
            </a:extLst>
          </p:cNvPr>
          <p:cNvSpPr>
            <a:spLocks noGrp="1"/>
          </p:cNvSpPr>
          <p:nvPr>
            <p:ph type="title"/>
          </p:nvPr>
        </p:nvSpPr>
        <p:spPr>
          <a:xfrm>
            <a:off x="448056" y="685800"/>
            <a:ext cx="2807208" cy="1325563"/>
          </a:xfrm>
        </p:spPr>
        <p:txBody>
          <a:bodyPr>
            <a:normAutofit/>
          </a:bodyPr>
          <a:lstStyle/>
          <a:p>
            <a:r>
              <a:rPr lang="de-DE" sz="2600" dirty="0">
                <a:latin typeface="Algerian" pitchFamily="82" charset="77"/>
              </a:rPr>
              <a:t>Das Hitler Symbol &amp; der Hitler Gruß</a:t>
            </a:r>
          </a:p>
        </p:txBody>
      </p:sp>
      <p:sp>
        <p:nvSpPr>
          <p:cNvPr id="38" name="Rectangle 18">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20">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nhaltsplatzhalter 2">
            <a:extLst>
              <a:ext uri="{FF2B5EF4-FFF2-40B4-BE49-F238E27FC236}">
                <a16:creationId xmlns:a16="http://schemas.microsoft.com/office/drawing/2014/main" id="{59DD0C36-7033-254B-BD24-1C14D9A65270}"/>
              </a:ext>
            </a:extLst>
          </p:cNvPr>
          <p:cNvSpPr>
            <a:spLocks noGrp="1"/>
          </p:cNvSpPr>
          <p:nvPr>
            <p:ph idx="1"/>
          </p:nvPr>
        </p:nvSpPr>
        <p:spPr>
          <a:xfrm>
            <a:off x="448056" y="2258568"/>
            <a:ext cx="2807208" cy="3922776"/>
          </a:xfrm>
        </p:spPr>
        <p:txBody>
          <a:bodyPr>
            <a:normAutofit/>
          </a:bodyPr>
          <a:lstStyle/>
          <a:p>
            <a:r>
              <a:rPr lang="de-DE" sz="1300" dirty="0"/>
              <a:t>Hitler hatte ein Symbol  als Kennzeichen für die NSDAP </a:t>
            </a:r>
          </a:p>
          <a:p>
            <a:r>
              <a:rPr lang="de-DE" sz="1300" dirty="0"/>
              <a:t>Denn Hitler Gruß haben die Leute gemacht, um Respekt vor Hitler zu zeigen </a:t>
            </a:r>
          </a:p>
          <a:p>
            <a:r>
              <a:rPr lang="de-DE" sz="1300" dirty="0"/>
              <a:t>Manche haben sich aber auch geweigert, den Gruß zu machen und mussten dann Nachteile befürchten</a:t>
            </a:r>
          </a:p>
          <a:p>
            <a:r>
              <a:rPr lang="de-DE" sz="1300" dirty="0"/>
              <a:t>Heute darf man denn Hitler Gruß nicht machen, sonst könnte das zu einer Strafe führen, das gilt auch wenn man das Hitler Symbol trägt</a:t>
            </a:r>
          </a:p>
          <a:p>
            <a:r>
              <a:rPr lang="de-DE" sz="1300" dirty="0"/>
              <a:t>Das Symbol sieht man aber auch noch manchmal </a:t>
            </a:r>
          </a:p>
          <a:p>
            <a:endParaRPr lang="de-DE" sz="1300" dirty="0"/>
          </a:p>
        </p:txBody>
      </p:sp>
      <p:pic>
        <p:nvPicPr>
          <p:cNvPr id="6" name="Grafik 6">
            <a:extLst>
              <a:ext uri="{FF2B5EF4-FFF2-40B4-BE49-F238E27FC236}">
                <a16:creationId xmlns:a16="http://schemas.microsoft.com/office/drawing/2014/main" id="{C056ABFC-CCC7-0C4C-B2CF-246CAB168785}"/>
              </a:ext>
            </a:extLst>
          </p:cNvPr>
          <p:cNvPicPr>
            <a:picLocks noChangeAspect="1"/>
          </p:cNvPicPr>
          <p:nvPr/>
        </p:nvPicPr>
        <p:blipFill rotWithShape="1">
          <a:blip r:embed="rId5">
            <a:extLst>
              <a:ext uri="{28A0092B-C50C-407E-A947-70E740481C1C}">
                <a14:useLocalDpi xmlns:a14="http://schemas.microsoft.com/office/drawing/2010/main" val="0"/>
              </a:ext>
            </a:extLst>
          </a:blip>
          <a:srcRect r="-1" b="5268"/>
          <a:stretch/>
        </p:blipFill>
        <p:spPr>
          <a:xfrm>
            <a:off x="7381690" y="27437"/>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7536927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DBC4068-DBB1-CC44-ACEE-8CF98C86A6BB}"/>
              </a:ext>
            </a:extLst>
          </p:cNvPr>
          <p:cNvSpPr>
            <a:spLocks noGrp="1"/>
          </p:cNvSpPr>
          <p:nvPr>
            <p:ph type="title"/>
          </p:nvPr>
        </p:nvSpPr>
        <p:spPr>
          <a:xfrm>
            <a:off x="838200" y="365760"/>
            <a:ext cx="10515600" cy="1325563"/>
          </a:xfrm>
        </p:spPr>
        <p:txBody>
          <a:bodyPr>
            <a:normAutofit/>
          </a:bodyPr>
          <a:lstStyle/>
          <a:p>
            <a:r>
              <a:rPr lang="de-DE">
                <a:solidFill>
                  <a:schemeClr val="bg1"/>
                </a:solidFill>
                <a:latin typeface="Algerian" pitchFamily="82" charset="77"/>
              </a:rPr>
              <a:t>Die Geschwister Hans und Sophie Scholl</a:t>
            </a:r>
          </a:p>
        </p:txBody>
      </p:sp>
      <p:sp>
        <p:nvSpPr>
          <p:cNvPr id="3" name="Inhaltsplatzhalter 2">
            <a:extLst>
              <a:ext uri="{FF2B5EF4-FFF2-40B4-BE49-F238E27FC236}">
                <a16:creationId xmlns:a16="http://schemas.microsoft.com/office/drawing/2014/main" id="{08ABD911-E125-0549-8870-95B99E366549}"/>
              </a:ext>
            </a:extLst>
          </p:cNvPr>
          <p:cNvSpPr>
            <a:spLocks noGrp="1"/>
          </p:cNvSpPr>
          <p:nvPr>
            <p:ph idx="1"/>
          </p:nvPr>
        </p:nvSpPr>
        <p:spPr>
          <a:xfrm>
            <a:off x="841248" y="2276857"/>
            <a:ext cx="5015484" cy="3900106"/>
          </a:xfrm>
        </p:spPr>
        <p:txBody>
          <a:bodyPr anchor="ctr">
            <a:normAutofit/>
          </a:bodyPr>
          <a:lstStyle/>
          <a:p>
            <a:r>
              <a:rPr lang="de-DE" sz="2200" dirty="0"/>
              <a:t>Hans und Sophie Scholl waren Geschwister, die am Anfang der gleichen Meinung wie Hitler waren</a:t>
            </a:r>
          </a:p>
          <a:p>
            <a:r>
              <a:rPr lang="de-DE" sz="2200" dirty="0"/>
              <a:t>Doch nach der Zeit fanden die Geschwister es nur noch blöd und waren nicht mehr der gleichen Meinung wie am Anfang </a:t>
            </a:r>
          </a:p>
          <a:p>
            <a:r>
              <a:rPr lang="de-DE" sz="2200" dirty="0"/>
              <a:t>Als Hans dann in die Uni in München ging, hat er nach der Zeit gemerkt, dass viele der gleichen Meinung wie die Geschwister waren.</a:t>
            </a:r>
          </a:p>
          <a:p>
            <a:endParaRPr lang="de-DE" sz="2200" dirty="0"/>
          </a:p>
        </p:txBody>
      </p:sp>
      <p:pic>
        <p:nvPicPr>
          <p:cNvPr id="4" name="Grafik 4">
            <a:extLst>
              <a:ext uri="{FF2B5EF4-FFF2-40B4-BE49-F238E27FC236}">
                <a16:creationId xmlns:a16="http://schemas.microsoft.com/office/drawing/2014/main" id="{09478D30-1240-CC47-AC50-049B3D098173}"/>
              </a:ext>
            </a:extLst>
          </p:cNvPr>
          <p:cNvPicPr>
            <a:picLocks noChangeAspect="1"/>
          </p:cNvPicPr>
          <p:nvPr/>
        </p:nvPicPr>
        <p:blipFill rotWithShape="1">
          <a:blip r:embed="rId2">
            <a:extLst>
              <a:ext uri="{28A0092B-C50C-407E-A947-70E740481C1C}">
                <a14:useLocalDpi xmlns:a14="http://schemas.microsoft.com/office/drawing/2010/main" val="0"/>
              </a:ext>
            </a:extLst>
          </a:blip>
          <a:srcRect l="1813" r="1736" b="-3"/>
          <a:stretch/>
        </p:blipFill>
        <p:spPr>
          <a:xfrm>
            <a:off x="6335270" y="2276857"/>
            <a:ext cx="5015484" cy="3900106"/>
          </a:xfrm>
          <a:prstGeom prst="rect">
            <a:avLst/>
          </a:prstGeom>
        </p:spPr>
      </p:pic>
    </p:spTree>
    <p:extLst>
      <p:ext uri="{BB962C8B-B14F-4D97-AF65-F5344CB8AC3E}">
        <p14:creationId xmlns:p14="http://schemas.microsoft.com/office/powerpoint/2010/main" val="33446912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Grafik 21">
            <a:extLst>
              <a:ext uri="{FF2B5EF4-FFF2-40B4-BE49-F238E27FC236}">
                <a16:creationId xmlns:a16="http://schemas.microsoft.com/office/drawing/2014/main" id="{5282F197-D181-2F48-A5D6-3F951D9B17C5}"/>
              </a:ext>
            </a:extLst>
          </p:cNvPr>
          <p:cNvPicPr>
            <a:picLocks noChangeAspect="1"/>
          </p:cNvPicPr>
          <p:nvPr/>
        </p:nvPicPr>
        <p:blipFill rotWithShape="1">
          <a:blip r:embed="rId2">
            <a:extLst>
              <a:ext uri="{28A0092B-C50C-407E-A947-70E740481C1C}">
                <a14:useLocalDpi xmlns:a14="http://schemas.microsoft.com/office/drawing/2010/main" val="0"/>
              </a:ext>
            </a:extLst>
          </a:blip>
          <a:srcRect l="2343" r="16574" b="2"/>
          <a:stretch/>
        </p:blipFill>
        <p:spPr>
          <a:xfrm>
            <a:off x="6062775" y="-1"/>
            <a:ext cx="6129225" cy="4251960"/>
          </a:xfrm>
          <a:prstGeom prst="rect">
            <a:avLst/>
          </a:prstGeom>
        </p:spPr>
      </p:pic>
      <p:pic>
        <p:nvPicPr>
          <p:cNvPr id="8" name="Grafik 8">
            <a:extLst>
              <a:ext uri="{FF2B5EF4-FFF2-40B4-BE49-F238E27FC236}">
                <a16:creationId xmlns:a16="http://schemas.microsoft.com/office/drawing/2014/main" id="{2D75F5E3-50CB-C040-9798-C7D2E9FAE2F6}"/>
              </a:ext>
            </a:extLst>
          </p:cNvPr>
          <p:cNvPicPr>
            <a:picLocks noChangeAspect="1"/>
          </p:cNvPicPr>
          <p:nvPr/>
        </p:nvPicPr>
        <p:blipFill rotWithShape="1">
          <a:blip r:embed="rId3">
            <a:extLst>
              <a:ext uri="{28A0092B-C50C-407E-A947-70E740481C1C}">
                <a14:useLocalDpi xmlns:a14="http://schemas.microsoft.com/office/drawing/2010/main" val="0"/>
              </a:ext>
            </a:extLst>
          </a:blip>
          <a:srcRect t="20028" r="4" b="17291"/>
          <a:stretch/>
        </p:blipFill>
        <p:spPr>
          <a:xfrm>
            <a:off x="8034587" y="4251960"/>
            <a:ext cx="4157414" cy="2606040"/>
          </a:xfrm>
          <a:prstGeom prst="rect">
            <a:avLst/>
          </a:prstGeom>
        </p:spPr>
      </p:pic>
      <p:sp>
        <p:nvSpPr>
          <p:cNvPr id="34" name="Freeform: Shape 33">
            <a:extLst>
              <a:ext uri="{FF2B5EF4-FFF2-40B4-BE49-F238E27FC236}">
                <a16:creationId xmlns:a16="http://schemas.microsoft.com/office/drawing/2014/main" id="{33CBE267-1877-479F-82F0-E4BAA5BCE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37577" cy="6858478"/>
          </a:xfrm>
          <a:custGeom>
            <a:avLst/>
            <a:gdLst>
              <a:gd name="connsiteX0" fmla="*/ 0 w 9737577"/>
              <a:gd name="connsiteY0" fmla="*/ 0 h 6858478"/>
              <a:gd name="connsiteX1" fmla="*/ 268876 w 9737577"/>
              <a:gd name="connsiteY1" fmla="*/ 0 h 6858478"/>
              <a:gd name="connsiteX2" fmla="*/ 1554480 w 9737577"/>
              <a:gd name="connsiteY2" fmla="*/ 0 h 6858478"/>
              <a:gd name="connsiteX3" fmla="*/ 5489397 w 9737577"/>
              <a:gd name="connsiteY3" fmla="*/ 0 h 6858478"/>
              <a:gd name="connsiteX4" fmla="*/ 6555625 w 9737577"/>
              <a:gd name="connsiteY4" fmla="*/ 0 h 6858478"/>
              <a:gd name="connsiteX5" fmla="*/ 6561202 w 9737577"/>
              <a:gd name="connsiteY5" fmla="*/ 0 h 6858478"/>
              <a:gd name="connsiteX6" fmla="*/ 9737577 w 9737577"/>
              <a:gd name="connsiteY6" fmla="*/ 6858478 h 6858478"/>
              <a:gd name="connsiteX7" fmla="*/ 2313022 w 9737577"/>
              <a:gd name="connsiteY7" fmla="*/ 6858478 h 6858478"/>
              <a:gd name="connsiteX8" fmla="*/ 2313282 w 9737577"/>
              <a:gd name="connsiteY8" fmla="*/ 6857916 h 6858478"/>
              <a:gd name="connsiteX9" fmla="*/ 1554480 w 9737577"/>
              <a:gd name="connsiteY9" fmla="*/ 6857916 h 6858478"/>
              <a:gd name="connsiteX10" fmla="*/ 1554480 w 9737577"/>
              <a:gd name="connsiteY10" fmla="*/ 6858000 h 6858478"/>
              <a:gd name="connsiteX11" fmla="*/ 0 w 9737577"/>
              <a:gd name="connsiteY11" fmla="*/ 685800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7577" h="6858478">
                <a:moveTo>
                  <a:pt x="0" y="0"/>
                </a:moveTo>
                <a:lnTo>
                  <a:pt x="268876" y="0"/>
                </a:lnTo>
                <a:lnTo>
                  <a:pt x="1554480" y="0"/>
                </a:lnTo>
                <a:lnTo>
                  <a:pt x="5489397" y="0"/>
                </a:lnTo>
                <a:lnTo>
                  <a:pt x="6555625" y="0"/>
                </a:lnTo>
                <a:lnTo>
                  <a:pt x="6561202" y="0"/>
                </a:lnTo>
                <a:lnTo>
                  <a:pt x="9737577" y="6858478"/>
                </a:lnTo>
                <a:lnTo>
                  <a:pt x="2313022" y="6858478"/>
                </a:lnTo>
                <a:lnTo>
                  <a:pt x="2313282" y="6857916"/>
                </a:lnTo>
                <a:lnTo>
                  <a:pt x="1554480" y="6857916"/>
                </a:lnTo>
                <a:lnTo>
                  <a:pt x="1554480"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F2EA12E3-1C9E-43D7-ABCC-C16A6ED4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08951" cy="6858478"/>
          </a:xfrm>
          <a:custGeom>
            <a:avLst/>
            <a:gdLst>
              <a:gd name="connsiteX0" fmla="*/ 0 w 9308951"/>
              <a:gd name="connsiteY0" fmla="*/ 0 h 6858478"/>
              <a:gd name="connsiteX1" fmla="*/ 838200 w 9308951"/>
              <a:gd name="connsiteY1" fmla="*/ 0 h 6858478"/>
              <a:gd name="connsiteX2" fmla="*/ 838200 w 9308951"/>
              <a:gd name="connsiteY2" fmla="*/ 479 h 6858478"/>
              <a:gd name="connsiteX3" fmla="*/ 1230899 w 9308951"/>
              <a:gd name="connsiteY3" fmla="*/ 479 h 6858478"/>
              <a:gd name="connsiteX4" fmla="*/ 1230899 w 9308951"/>
              <a:gd name="connsiteY4" fmla="*/ 0 h 6858478"/>
              <a:gd name="connsiteX5" fmla="*/ 5060771 w 9308951"/>
              <a:gd name="connsiteY5" fmla="*/ 0 h 6858478"/>
              <a:gd name="connsiteX6" fmla="*/ 6126999 w 9308951"/>
              <a:gd name="connsiteY6" fmla="*/ 0 h 6858478"/>
              <a:gd name="connsiteX7" fmla="*/ 6132576 w 9308951"/>
              <a:gd name="connsiteY7" fmla="*/ 0 h 6858478"/>
              <a:gd name="connsiteX8" fmla="*/ 9308951 w 9308951"/>
              <a:gd name="connsiteY8" fmla="*/ 6858478 h 6858478"/>
              <a:gd name="connsiteX9" fmla="*/ 1884396 w 9308951"/>
              <a:gd name="connsiteY9" fmla="*/ 6858478 h 6858478"/>
              <a:gd name="connsiteX10" fmla="*/ 1884656 w 9308951"/>
              <a:gd name="connsiteY10" fmla="*/ 6857916 h 6858478"/>
              <a:gd name="connsiteX11" fmla="*/ 1230899 w 9308951"/>
              <a:gd name="connsiteY11" fmla="*/ 6857916 h 6858478"/>
              <a:gd name="connsiteX12" fmla="*/ 1230899 w 9308951"/>
              <a:gd name="connsiteY12" fmla="*/ 6858478 h 6858478"/>
              <a:gd name="connsiteX13" fmla="*/ 651890 w 9308951"/>
              <a:gd name="connsiteY13" fmla="*/ 6858478 h 6858478"/>
              <a:gd name="connsiteX14" fmla="*/ 651890 w 9308951"/>
              <a:gd name="connsiteY14" fmla="*/ 6858000 h 6858478"/>
              <a:gd name="connsiteX15" fmla="*/ 0 w 9308951"/>
              <a:gd name="connsiteY15" fmla="*/ 685800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308951" h="6858478">
                <a:moveTo>
                  <a:pt x="0" y="0"/>
                </a:moveTo>
                <a:lnTo>
                  <a:pt x="838200" y="0"/>
                </a:lnTo>
                <a:lnTo>
                  <a:pt x="838200" y="479"/>
                </a:lnTo>
                <a:lnTo>
                  <a:pt x="1230899" y="479"/>
                </a:lnTo>
                <a:lnTo>
                  <a:pt x="1230899" y="0"/>
                </a:lnTo>
                <a:lnTo>
                  <a:pt x="5060771" y="0"/>
                </a:lnTo>
                <a:lnTo>
                  <a:pt x="6126999" y="0"/>
                </a:lnTo>
                <a:lnTo>
                  <a:pt x="6132576" y="0"/>
                </a:lnTo>
                <a:lnTo>
                  <a:pt x="9308951" y="6858478"/>
                </a:lnTo>
                <a:lnTo>
                  <a:pt x="1884396" y="6858478"/>
                </a:lnTo>
                <a:lnTo>
                  <a:pt x="1884656" y="6857916"/>
                </a:lnTo>
                <a:lnTo>
                  <a:pt x="1230899" y="6857916"/>
                </a:lnTo>
                <a:lnTo>
                  <a:pt x="1230899" y="6858478"/>
                </a:lnTo>
                <a:lnTo>
                  <a:pt x="651890" y="6858478"/>
                </a:lnTo>
                <a:lnTo>
                  <a:pt x="651890"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4D2A55A-D6E9-3446-9C35-E98D90135871}"/>
              </a:ext>
            </a:extLst>
          </p:cNvPr>
          <p:cNvSpPr>
            <a:spLocks noGrp="1"/>
          </p:cNvSpPr>
          <p:nvPr>
            <p:ph type="title"/>
          </p:nvPr>
        </p:nvSpPr>
        <p:spPr>
          <a:xfrm>
            <a:off x="804672" y="365125"/>
            <a:ext cx="5398235" cy="1325563"/>
          </a:xfrm>
        </p:spPr>
        <p:txBody>
          <a:bodyPr>
            <a:normAutofit/>
          </a:bodyPr>
          <a:lstStyle/>
          <a:p>
            <a:r>
              <a:rPr lang="de-DE" dirty="0">
                <a:latin typeface="Algerian" pitchFamily="82" charset="77"/>
              </a:rPr>
              <a:t>Weiße Rose</a:t>
            </a:r>
          </a:p>
        </p:txBody>
      </p:sp>
      <p:sp>
        <p:nvSpPr>
          <p:cNvPr id="3" name="Inhaltsplatzhalter 2">
            <a:extLst>
              <a:ext uri="{FF2B5EF4-FFF2-40B4-BE49-F238E27FC236}">
                <a16:creationId xmlns:a16="http://schemas.microsoft.com/office/drawing/2014/main" id="{A28C0E67-1608-9A4C-914A-CFB113F39165}"/>
              </a:ext>
            </a:extLst>
          </p:cNvPr>
          <p:cNvSpPr>
            <a:spLocks noGrp="1"/>
          </p:cNvSpPr>
          <p:nvPr>
            <p:ph idx="1"/>
          </p:nvPr>
        </p:nvSpPr>
        <p:spPr>
          <a:xfrm>
            <a:off x="804672" y="2022601"/>
            <a:ext cx="6032856" cy="4154361"/>
          </a:xfrm>
        </p:spPr>
        <p:txBody>
          <a:bodyPr>
            <a:normAutofit/>
          </a:bodyPr>
          <a:lstStyle/>
          <a:p>
            <a:r>
              <a:rPr lang="de-DE" sz="2000" dirty="0"/>
              <a:t>Hans beschloss dann nach einer Zeit eine Gruppe zu machen in der sie versuchten, dass Hitler nicht mehr das Land herrschen kann. Sie nannten die Gruppe „Weiße Rose“ damit es nicht so auffällig wirkt</a:t>
            </a:r>
          </a:p>
          <a:p>
            <a:r>
              <a:rPr lang="de-DE" sz="2000" dirty="0"/>
              <a:t>Sophie Scholl ist dann in die Gruppe eingetreten mit ein paar Studenten/innen</a:t>
            </a:r>
          </a:p>
          <a:p>
            <a:r>
              <a:rPr lang="de-DE" sz="2000" dirty="0"/>
              <a:t>Die beschlossen dann ganz viele Flugblätter zu verteilen, in den steht, dass Adolf Hitler nichts Gutes macht und den Weltkrieg verlieren wird </a:t>
            </a:r>
          </a:p>
          <a:p>
            <a:r>
              <a:rPr lang="de-DE" sz="2000" dirty="0"/>
              <a:t>Sie haben 1700 </a:t>
            </a:r>
            <a:r>
              <a:rPr lang="de-DE" sz="2000" dirty="0" err="1"/>
              <a:t>Flugbätter</a:t>
            </a:r>
            <a:r>
              <a:rPr lang="de-DE" sz="2000" dirty="0"/>
              <a:t> verteilt und auch in Hans Uni, doch einmal hat der Hausmeister die Gruppe am 18.02.1943 erwischt und hat es verpetzt </a:t>
            </a:r>
          </a:p>
        </p:txBody>
      </p:sp>
    </p:spTree>
    <p:extLst>
      <p:ext uri="{BB962C8B-B14F-4D97-AF65-F5344CB8AC3E}">
        <p14:creationId xmlns:p14="http://schemas.microsoft.com/office/powerpoint/2010/main" val="39613492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2483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1F7DC48-BD7D-FA4D-9994-2E589682F380}"/>
              </a:ext>
            </a:extLst>
          </p:cNvPr>
          <p:cNvSpPr>
            <a:spLocks noGrp="1"/>
          </p:cNvSpPr>
          <p:nvPr>
            <p:ph type="title"/>
          </p:nvPr>
        </p:nvSpPr>
        <p:spPr>
          <a:xfrm>
            <a:off x="321732" y="4741528"/>
            <a:ext cx="6594189" cy="1625210"/>
          </a:xfrm>
        </p:spPr>
        <p:txBody>
          <a:bodyPr>
            <a:normAutofit/>
          </a:bodyPr>
          <a:lstStyle/>
          <a:p>
            <a:pPr algn="r"/>
            <a:r>
              <a:rPr lang="de-DE" sz="3700">
                <a:solidFill>
                  <a:srgbClr val="FFFFFF"/>
                </a:solidFill>
                <a:latin typeface="Algerian" pitchFamily="82" charset="77"/>
              </a:rPr>
              <a:t>Was passierte nach dem sie erwischt wurden</a:t>
            </a:r>
          </a:p>
        </p:txBody>
      </p:sp>
      <p:sp>
        <p:nvSpPr>
          <p:cNvPr id="29" name="Rectangle 2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nhaltsplatzhalter 2">
            <a:extLst>
              <a:ext uri="{FF2B5EF4-FFF2-40B4-BE49-F238E27FC236}">
                <a16:creationId xmlns:a16="http://schemas.microsoft.com/office/drawing/2014/main" id="{90A06C2F-AEC9-0343-A4C5-2BC4854C0638}"/>
              </a:ext>
            </a:extLst>
          </p:cNvPr>
          <p:cNvSpPr>
            <a:spLocks noGrp="1"/>
          </p:cNvSpPr>
          <p:nvPr>
            <p:ph idx="1"/>
          </p:nvPr>
        </p:nvSpPr>
        <p:spPr>
          <a:xfrm>
            <a:off x="8029319" y="917725"/>
            <a:ext cx="3424739" cy="4852362"/>
          </a:xfrm>
        </p:spPr>
        <p:txBody>
          <a:bodyPr anchor="ctr">
            <a:normAutofit/>
          </a:bodyPr>
          <a:lstStyle/>
          <a:p>
            <a:r>
              <a:rPr lang="de-DE" sz="2000" dirty="0">
                <a:solidFill>
                  <a:srgbClr val="FFFFFF"/>
                </a:solidFill>
              </a:rPr>
              <a:t>Sie wurden dann mitgenommen und verhaftet.</a:t>
            </a:r>
          </a:p>
          <a:p>
            <a:r>
              <a:rPr lang="de-DE" sz="2000" dirty="0">
                <a:solidFill>
                  <a:srgbClr val="FFFFFF"/>
                </a:solidFill>
              </a:rPr>
              <a:t>Am 22.02.1943 beschlossen die Nationalsozialisten, Hans, Sophie und ihren Freund Christoph mit der Todesstrafe zu verurteilen </a:t>
            </a:r>
          </a:p>
        </p:txBody>
      </p:sp>
      <p:pic>
        <p:nvPicPr>
          <p:cNvPr id="5" name="Grafik 5">
            <a:extLst>
              <a:ext uri="{FF2B5EF4-FFF2-40B4-BE49-F238E27FC236}">
                <a16:creationId xmlns:a16="http://schemas.microsoft.com/office/drawing/2014/main" id="{EF5F4EF4-80C1-E948-AD39-2BC9EFA9D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33" y="255390"/>
            <a:ext cx="6829778" cy="4252274"/>
          </a:xfrm>
          <a:prstGeom prst="rect">
            <a:avLst/>
          </a:prstGeom>
        </p:spPr>
      </p:pic>
    </p:spTree>
    <p:extLst>
      <p:ext uri="{BB962C8B-B14F-4D97-AF65-F5344CB8AC3E}">
        <p14:creationId xmlns:p14="http://schemas.microsoft.com/office/powerpoint/2010/main" val="2008589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5D8465-2D2E-3C41-8ED7-9C488F9FFFDF}"/>
              </a:ext>
            </a:extLst>
          </p:cNvPr>
          <p:cNvSpPr>
            <a:spLocks noGrp="1"/>
          </p:cNvSpPr>
          <p:nvPr>
            <p:ph type="title"/>
          </p:nvPr>
        </p:nvSpPr>
        <p:spPr>
          <a:xfrm>
            <a:off x="589009" y="502400"/>
            <a:ext cx="3367171" cy="1818064"/>
          </a:xfrm>
        </p:spPr>
        <p:txBody>
          <a:bodyPr>
            <a:normAutofit/>
          </a:bodyPr>
          <a:lstStyle/>
          <a:p>
            <a:pPr algn="ctr"/>
            <a:r>
              <a:rPr lang="de-DE" sz="2600">
                <a:latin typeface="Algerian" pitchFamily="82" charset="77"/>
              </a:rPr>
              <a:t>Doch warum heißt die Schule jetzt Geschwister-Scholl?</a:t>
            </a:r>
          </a:p>
        </p:txBody>
      </p:sp>
      <p:pic>
        <p:nvPicPr>
          <p:cNvPr id="5" name="Grafik 5">
            <a:extLst>
              <a:ext uri="{FF2B5EF4-FFF2-40B4-BE49-F238E27FC236}">
                <a16:creationId xmlns:a16="http://schemas.microsoft.com/office/drawing/2014/main" id="{016B5621-2927-F14F-9879-C58E83DDE300}"/>
              </a:ext>
            </a:extLst>
          </p:cNvPr>
          <p:cNvPicPr>
            <a:picLocks noChangeAspect="1"/>
          </p:cNvPicPr>
          <p:nvPr/>
        </p:nvPicPr>
        <p:blipFill rotWithShape="1">
          <a:blip r:embed="rId2">
            <a:extLst>
              <a:ext uri="{28A0092B-C50C-407E-A947-70E740481C1C}">
                <a14:useLocalDpi xmlns:a14="http://schemas.microsoft.com/office/drawing/2010/main" val="0"/>
              </a:ext>
            </a:extLst>
          </a:blip>
          <a:srcRect l="1594" r="1" b="1"/>
          <a:stretch/>
        </p:blipFill>
        <p:spPr>
          <a:xfrm>
            <a:off x="4555236" y="6"/>
            <a:ext cx="7636763" cy="2762724"/>
          </a:xfrm>
          <a:prstGeom prst="rect">
            <a:avLst/>
          </a:prstGeom>
        </p:spPr>
      </p:pic>
      <p:sp>
        <p:nvSpPr>
          <p:cNvPr id="16" name="Rectangle 11">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Grafik 4">
            <a:extLst>
              <a:ext uri="{FF2B5EF4-FFF2-40B4-BE49-F238E27FC236}">
                <a16:creationId xmlns:a16="http://schemas.microsoft.com/office/drawing/2014/main" id="{B51D2EF9-5E34-B04B-A6DF-85B295FB4408}"/>
              </a:ext>
            </a:extLst>
          </p:cNvPr>
          <p:cNvPicPr>
            <a:picLocks noChangeAspect="1"/>
          </p:cNvPicPr>
          <p:nvPr/>
        </p:nvPicPr>
        <p:blipFill rotWithShape="1">
          <a:blip r:embed="rId3">
            <a:extLst>
              <a:ext uri="{28A0092B-C50C-407E-A947-70E740481C1C}">
                <a14:useLocalDpi xmlns:a14="http://schemas.microsoft.com/office/drawing/2010/main" val="0"/>
              </a:ext>
            </a:extLst>
          </a:blip>
          <a:srcRect t="4261" r="1" b="7447"/>
          <a:stretch/>
        </p:blipFill>
        <p:spPr>
          <a:xfrm>
            <a:off x="-1" y="2826737"/>
            <a:ext cx="4565779" cy="4031263"/>
          </a:xfrm>
          <a:prstGeom prst="rect">
            <a:avLst/>
          </a:prstGeom>
        </p:spPr>
      </p:pic>
      <p:sp>
        <p:nvSpPr>
          <p:cNvPr id="3" name="Inhaltsplatzhalter 2">
            <a:extLst>
              <a:ext uri="{FF2B5EF4-FFF2-40B4-BE49-F238E27FC236}">
                <a16:creationId xmlns:a16="http://schemas.microsoft.com/office/drawing/2014/main" id="{78C9506E-5565-B845-9D7A-3E9CAD524D31}"/>
              </a:ext>
            </a:extLst>
          </p:cNvPr>
          <p:cNvSpPr>
            <a:spLocks noGrp="1"/>
          </p:cNvSpPr>
          <p:nvPr>
            <p:ph idx="1"/>
          </p:nvPr>
        </p:nvSpPr>
        <p:spPr>
          <a:xfrm>
            <a:off x="5309153" y="3269002"/>
            <a:ext cx="6192937" cy="2528655"/>
          </a:xfrm>
        </p:spPr>
        <p:txBody>
          <a:bodyPr anchor="ctr">
            <a:normAutofit/>
          </a:bodyPr>
          <a:lstStyle/>
          <a:p>
            <a:r>
              <a:rPr lang="de-DE" sz="2000" dirty="0"/>
              <a:t>Die Schule heißt so, weil die Geschwister sehr mutig und hilfsbereit waren und unsere Schüler und Schülerinnen genauso sein sollen.</a:t>
            </a:r>
          </a:p>
          <a:p>
            <a:r>
              <a:rPr lang="de-DE" sz="2000" dirty="0"/>
              <a:t>Hier in der Schule gilt: Schule mit Courage, Schule ohne Rassismus!</a:t>
            </a:r>
          </a:p>
        </p:txBody>
      </p:sp>
      <p:sp>
        <p:nvSpPr>
          <p:cNvPr id="14" name="Rectangle 13">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561973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E8905-9370-9F41-8602-A3E2BE4EE915}"/>
              </a:ext>
            </a:extLst>
          </p:cNvPr>
          <p:cNvSpPr>
            <a:spLocks noGrp="1"/>
          </p:cNvSpPr>
          <p:nvPr>
            <p:ph type="title"/>
          </p:nvPr>
        </p:nvSpPr>
        <p:spPr>
          <a:xfrm>
            <a:off x="1639711" y="162413"/>
            <a:ext cx="8821034" cy="1350434"/>
          </a:xfrm>
        </p:spPr>
        <p:txBody>
          <a:bodyPr>
            <a:normAutofit/>
          </a:bodyPr>
          <a:lstStyle/>
          <a:p>
            <a:r>
              <a:rPr lang="de-DE" dirty="0">
                <a:latin typeface="Algerian" pitchFamily="82" charset="77"/>
              </a:rPr>
              <a:t>Das war die Geschichte von Hans und Sophie Scholl</a:t>
            </a:r>
          </a:p>
        </p:txBody>
      </p:sp>
      <p:sp>
        <p:nvSpPr>
          <p:cNvPr id="3" name="Inhaltsplatzhalter 2">
            <a:extLst>
              <a:ext uri="{FF2B5EF4-FFF2-40B4-BE49-F238E27FC236}">
                <a16:creationId xmlns:a16="http://schemas.microsoft.com/office/drawing/2014/main" id="{98A29DD2-3642-8640-98F2-1ADDFFD41926}"/>
              </a:ext>
            </a:extLst>
          </p:cNvPr>
          <p:cNvSpPr>
            <a:spLocks noGrp="1"/>
          </p:cNvSpPr>
          <p:nvPr>
            <p:ph idx="1"/>
          </p:nvPr>
        </p:nvSpPr>
        <p:spPr>
          <a:xfrm>
            <a:off x="1263795" y="1887294"/>
            <a:ext cx="10225470" cy="1096642"/>
          </a:xfrm>
        </p:spPr>
        <p:txBody>
          <a:bodyPr/>
          <a:lstStyle/>
          <a:p>
            <a:r>
              <a:rPr lang="de-DE" dirty="0">
                <a:latin typeface="Arial Rounded MT Bold" panose="020F0704030504030204" pitchFamily="34" charset="77"/>
              </a:rPr>
              <a:t>Gemacht von: </a:t>
            </a:r>
            <a:r>
              <a:rPr lang="de-DE" dirty="0" err="1">
                <a:latin typeface="Arial Rounded MT Bold" panose="020F0704030504030204" pitchFamily="34" charset="77"/>
              </a:rPr>
              <a:t>Lakisha</a:t>
            </a:r>
            <a:r>
              <a:rPr lang="de-DE" dirty="0">
                <a:latin typeface="Arial Rounded MT Bold" panose="020F0704030504030204" pitchFamily="34" charset="77"/>
              </a:rPr>
              <a:t>, Maria und </a:t>
            </a:r>
            <a:r>
              <a:rPr lang="de-DE" dirty="0" err="1">
                <a:latin typeface="Arial Rounded MT Bold" panose="020F0704030504030204" pitchFamily="34" charset="77"/>
              </a:rPr>
              <a:t>Sahra</a:t>
            </a:r>
            <a:endParaRPr lang="de-DE" dirty="0">
              <a:latin typeface="Arial Rounded MT Bold" panose="020F0704030504030204" pitchFamily="34" charset="77"/>
            </a:endParaRPr>
          </a:p>
        </p:txBody>
      </p:sp>
      <p:sp>
        <p:nvSpPr>
          <p:cNvPr id="6" name="Textfeld 5">
            <a:extLst>
              <a:ext uri="{FF2B5EF4-FFF2-40B4-BE49-F238E27FC236}">
                <a16:creationId xmlns:a16="http://schemas.microsoft.com/office/drawing/2014/main" id="{5549EA7C-7E4D-EA44-8BB7-0948686DCC6B}"/>
              </a:ext>
            </a:extLst>
          </p:cNvPr>
          <p:cNvSpPr txBox="1"/>
          <p:nvPr/>
        </p:nvSpPr>
        <p:spPr>
          <a:xfrm rot="10800000" flipV="1">
            <a:off x="9660464" y="1580047"/>
            <a:ext cx="1828801" cy="923330"/>
          </a:xfrm>
          <a:prstGeom prst="rect">
            <a:avLst/>
          </a:prstGeom>
          <a:noFill/>
        </p:spPr>
        <p:txBody>
          <a:bodyPr wrap="square" rtlCol="0">
            <a:spAutoFit/>
          </a:bodyPr>
          <a:lstStyle/>
          <a:p>
            <a:pPr algn="l"/>
            <a:r>
              <a:rPr lang="de-DE" dirty="0">
                <a:latin typeface="Bahnschrift" panose="020F0502020204030204" pitchFamily="34" charset="0"/>
                <a:cs typeface="Aldhabi" pitchFamily="2" charset="-78"/>
              </a:rPr>
              <a:t>Hier sind noch ein paar Bilder</a:t>
            </a:r>
          </a:p>
          <a:p>
            <a:pPr algn="l"/>
            <a:endParaRPr lang="de-DE" dirty="0">
              <a:latin typeface="Bahnschrift" panose="020F0502020204030204" pitchFamily="34" charset="0"/>
              <a:cs typeface="Aldhabi" pitchFamily="2" charset="-78"/>
            </a:endParaRPr>
          </a:p>
        </p:txBody>
      </p:sp>
      <p:sp>
        <p:nvSpPr>
          <p:cNvPr id="7" name="Pfeil: nach links 6">
            <a:extLst>
              <a:ext uri="{FF2B5EF4-FFF2-40B4-BE49-F238E27FC236}">
                <a16:creationId xmlns:a16="http://schemas.microsoft.com/office/drawing/2014/main" id="{D4663FF9-7752-6D4A-8435-CC22E0D88588}"/>
              </a:ext>
            </a:extLst>
          </p:cNvPr>
          <p:cNvSpPr/>
          <p:nvPr/>
        </p:nvSpPr>
        <p:spPr>
          <a:xfrm rot="18528808">
            <a:off x="8262833" y="2469270"/>
            <a:ext cx="1768135" cy="1079426"/>
          </a:xfrm>
          <a:prstGeom prst="leftArrow">
            <a:avLst>
              <a:gd name="adj1" fmla="val 17825"/>
              <a:gd name="adj2" fmla="val 624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8" name="Freihand 7">
                <a:extLst>
                  <a:ext uri="{FF2B5EF4-FFF2-40B4-BE49-F238E27FC236}">
                    <a16:creationId xmlns:a16="http://schemas.microsoft.com/office/drawing/2014/main" id="{22690069-552E-B048-BB82-F05D11C698E7}"/>
                  </a:ext>
                </a:extLst>
              </p14:cNvPr>
              <p14:cNvContentPartPr/>
              <p14:nvPr/>
            </p14:nvContentPartPr>
            <p14:xfrm>
              <a:off x="12481147" y="-959893"/>
              <a:ext cx="360" cy="21600"/>
            </p14:xfrm>
          </p:contentPart>
        </mc:Choice>
        <mc:Fallback>
          <p:pic>
            <p:nvPicPr>
              <p:cNvPr id="8" name="Freihand 7">
                <a:extLst>
                  <a:ext uri="{FF2B5EF4-FFF2-40B4-BE49-F238E27FC236}">
                    <a16:creationId xmlns:a16="http://schemas.microsoft.com/office/drawing/2014/main" id="{22690069-552E-B048-BB82-F05D11C698E7}"/>
                  </a:ext>
                </a:extLst>
              </p:cNvPr>
              <p:cNvPicPr/>
              <p:nvPr/>
            </p:nvPicPr>
            <p:blipFill>
              <a:blip r:embed="rId3"/>
              <a:stretch>
                <a:fillRect/>
              </a:stretch>
            </p:blipFill>
            <p:spPr>
              <a:xfrm>
                <a:off x="12460627" y="-980413"/>
                <a:ext cx="41040" cy="62280"/>
              </a:xfrm>
              <a:prstGeom prst="rect">
                <a:avLst/>
              </a:prstGeom>
            </p:spPr>
          </p:pic>
        </mc:Fallback>
      </mc:AlternateContent>
      <p:pic>
        <p:nvPicPr>
          <p:cNvPr id="13" name="Grafik 13">
            <a:extLst>
              <a:ext uri="{FF2B5EF4-FFF2-40B4-BE49-F238E27FC236}">
                <a16:creationId xmlns:a16="http://schemas.microsoft.com/office/drawing/2014/main" id="{941A50BD-2F8C-4C48-B7CD-09A94BF75D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0032" y="4988277"/>
            <a:ext cx="2438400" cy="1828800"/>
          </a:xfrm>
          <a:prstGeom prst="rect">
            <a:avLst/>
          </a:prstGeom>
        </p:spPr>
      </p:pic>
      <p:pic>
        <p:nvPicPr>
          <p:cNvPr id="14" name="Grafik 14">
            <a:extLst>
              <a:ext uri="{FF2B5EF4-FFF2-40B4-BE49-F238E27FC236}">
                <a16:creationId xmlns:a16="http://schemas.microsoft.com/office/drawing/2014/main" id="{807C617D-200F-FE4F-9782-0D0A20336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7888" y="3886200"/>
            <a:ext cx="2463800" cy="2971800"/>
          </a:xfrm>
          <a:prstGeom prst="rect">
            <a:avLst/>
          </a:prstGeom>
        </p:spPr>
      </p:pic>
      <p:pic>
        <p:nvPicPr>
          <p:cNvPr id="15" name="Grafik 15">
            <a:extLst>
              <a:ext uri="{FF2B5EF4-FFF2-40B4-BE49-F238E27FC236}">
                <a16:creationId xmlns:a16="http://schemas.microsoft.com/office/drawing/2014/main" id="{6BCB0BCF-A5DD-3B45-96FF-1EAC375575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7287" y="4734277"/>
            <a:ext cx="2841978" cy="1822617"/>
          </a:xfrm>
          <a:prstGeom prst="rect">
            <a:avLst/>
          </a:prstGeom>
        </p:spPr>
      </p:pic>
    </p:spTree>
    <p:extLst>
      <p:ext uri="{BB962C8B-B14F-4D97-AF65-F5344CB8AC3E}">
        <p14:creationId xmlns:p14="http://schemas.microsoft.com/office/powerpoint/2010/main" val="3128607825"/>
      </p:ext>
    </p:extLst>
  </p:cSld>
  <p:clrMapOvr>
    <a:masterClrMapping/>
  </p:clrMapOvr>
  <p:transition spd="slow">
    <p:randomBar dir="vert"/>
  </p:transition>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Breitbild</PresentationFormat>
  <Slides>10</Slides>
  <Notes>0</Notes>
  <HiddenSlides>0</HiddenSlides>
  <ScaleCrop>false</ScaleCrop>
  <HeadingPairs>
    <vt:vector size="4" baseType="variant">
      <vt:variant>
        <vt:lpstr>Design</vt:lpstr>
      </vt:variant>
      <vt:variant>
        <vt:i4>1</vt:i4>
      </vt:variant>
      <vt:variant>
        <vt:lpstr>Folientitel</vt:lpstr>
      </vt:variant>
      <vt:variant>
        <vt:i4>10</vt:i4>
      </vt:variant>
    </vt:vector>
  </HeadingPairs>
  <TitlesOfParts>
    <vt:vector size="11" baseType="lpstr">
      <vt:lpstr>Office</vt:lpstr>
      <vt:lpstr>Warum heißt unsere Schule Geschwister-Scholl ?</vt:lpstr>
      <vt:lpstr>Inhaltsverzeichnis </vt:lpstr>
      <vt:lpstr>Wie fing es an?</vt:lpstr>
      <vt:lpstr>Was passierte nach der Wahl?</vt:lpstr>
      <vt:lpstr>Das Hitler Symbol &amp; der Hitler Gruß</vt:lpstr>
      <vt:lpstr>Die Geschwister Hans und Sophie Scholl</vt:lpstr>
      <vt:lpstr>Weiße Rose</vt:lpstr>
      <vt:lpstr>Was passierte nach dem sie erwischt wurden</vt:lpstr>
      <vt:lpstr>Doch warum heißt die Schule jetzt Geschwister-Scholl?</vt:lpstr>
      <vt:lpstr>Das war die Geschichte von Hans und Sophie Scholl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Warum heißt unsere Schule Geschwister-Scholl ?</dc:title>
  <dc:creator>Maria Abdul</dc:creator>
  <cp:lastModifiedBy>J. Märtin (MT)</cp:lastModifiedBy>
  <cp:revision>9</cp:revision>
  <dcterms:created xsi:type="dcterms:W3CDTF">2022-02-22T09:27:41Z</dcterms:created>
  <dcterms:modified xsi:type="dcterms:W3CDTF">2022-04-26T06:54:52Z</dcterms:modified>
</cp:coreProperties>
</file>